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sldIdLst>
    <p:sldId id="334" r:id="rId3"/>
    <p:sldId id="258" r:id="rId4"/>
    <p:sldId id="259" r:id="rId5"/>
    <p:sldId id="287" r:id="rId6"/>
    <p:sldId id="289" r:id="rId7"/>
    <p:sldId id="290" r:id="rId8"/>
    <p:sldId id="356" r:id="rId9"/>
    <p:sldId id="359" r:id="rId10"/>
    <p:sldId id="368" r:id="rId11"/>
    <p:sldId id="369" r:id="rId12"/>
    <p:sldId id="370" r:id="rId13"/>
    <p:sldId id="371" r:id="rId14"/>
    <p:sldId id="372" r:id="rId15"/>
    <p:sldId id="291" r:id="rId16"/>
    <p:sldId id="271" r:id="rId17"/>
    <p:sldId id="267" r:id="rId18"/>
    <p:sldId id="268" r:id="rId19"/>
    <p:sldId id="269" r:id="rId20"/>
    <p:sldId id="357" r:id="rId21"/>
    <p:sldId id="358" r:id="rId22"/>
    <p:sldId id="272" r:id="rId23"/>
    <p:sldId id="277" r:id="rId24"/>
    <p:sldId id="278" r:id="rId25"/>
    <p:sldId id="279" r:id="rId26"/>
    <p:sldId id="270" r:id="rId27"/>
    <p:sldId id="273" r:id="rId28"/>
    <p:sldId id="275" r:id="rId29"/>
    <p:sldId id="274" r:id="rId30"/>
    <p:sldId id="276" r:id="rId31"/>
    <p:sldId id="293" r:id="rId32"/>
    <p:sldId id="294" r:id="rId33"/>
    <p:sldId id="361" r:id="rId34"/>
    <p:sldId id="395" r:id="rId35"/>
    <p:sldId id="394" r:id="rId36"/>
    <p:sldId id="396" r:id="rId37"/>
    <p:sldId id="376" r:id="rId38"/>
    <p:sldId id="377" r:id="rId39"/>
    <p:sldId id="378" r:id="rId40"/>
    <p:sldId id="379" r:id="rId41"/>
    <p:sldId id="380" r:id="rId42"/>
    <p:sldId id="393" r:id="rId43"/>
    <p:sldId id="381" r:id="rId44"/>
    <p:sldId id="382" r:id="rId45"/>
    <p:sldId id="383" r:id="rId46"/>
    <p:sldId id="392" r:id="rId47"/>
    <p:sldId id="384" r:id="rId48"/>
    <p:sldId id="385" r:id="rId49"/>
    <p:sldId id="387" r:id="rId50"/>
    <p:sldId id="388" r:id="rId51"/>
    <p:sldId id="389" r:id="rId52"/>
    <p:sldId id="390" r:id="rId53"/>
    <p:sldId id="391" r:id="rId54"/>
    <p:sldId id="281" r:id="rId55"/>
    <p:sldId id="296" r:id="rId56"/>
    <p:sldId id="300" r:id="rId57"/>
    <p:sldId id="297" r:id="rId58"/>
    <p:sldId id="362" r:id="rId59"/>
    <p:sldId id="284" r:id="rId60"/>
    <p:sldId id="363" r:id="rId61"/>
    <p:sldId id="365" r:id="rId62"/>
    <p:sldId id="364" r:id="rId63"/>
    <p:sldId id="285" r:id="rId64"/>
    <p:sldId id="286" r:id="rId65"/>
    <p:sldId id="298" r:id="rId66"/>
    <p:sldId id="299" r:id="rId67"/>
    <p:sldId id="301" r:id="rId68"/>
    <p:sldId id="302" r:id="rId69"/>
    <p:sldId id="303" r:id="rId70"/>
    <p:sldId id="304" r:id="rId71"/>
    <p:sldId id="305" r:id="rId72"/>
    <p:sldId id="306" r:id="rId73"/>
    <p:sldId id="366" r:id="rId74"/>
    <p:sldId id="307" r:id="rId75"/>
    <p:sldId id="308" r:id="rId76"/>
    <p:sldId id="309" r:id="rId77"/>
    <p:sldId id="310" r:id="rId78"/>
    <p:sldId id="311" r:id="rId79"/>
    <p:sldId id="312" r:id="rId80"/>
    <p:sldId id="315" r:id="rId81"/>
    <p:sldId id="316" r:id="rId82"/>
    <p:sldId id="317" r:id="rId83"/>
    <p:sldId id="318" r:id="rId84"/>
    <p:sldId id="319" r:id="rId85"/>
    <p:sldId id="320" r:id="rId86"/>
    <p:sldId id="324" r:id="rId87"/>
    <p:sldId id="325" r:id="rId88"/>
    <p:sldId id="326" r:id="rId89"/>
    <p:sldId id="327" r:id="rId90"/>
    <p:sldId id="328" r:id="rId91"/>
    <p:sldId id="330" r:id="rId92"/>
    <p:sldId id="331" r:id="rId93"/>
    <p:sldId id="332" r:id="rId94"/>
    <p:sldId id="336" r:id="rId95"/>
    <p:sldId id="329" r:id="rId96"/>
    <p:sldId id="335" r:id="rId97"/>
    <p:sldId id="367" r:id="rId98"/>
    <p:sldId id="337" r:id="rId99"/>
    <p:sldId id="339" r:id="rId100"/>
    <p:sldId id="340" r:id="rId101"/>
    <p:sldId id="341" r:id="rId102"/>
    <p:sldId id="342" r:id="rId103"/>
    <p:sldId id="343" r:id="rId104"/>
    <p:sldId id="344" r:id="rId105"/>
    <p:sldId id="346" r:id="rId106"/>
    <p:sldId id="345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Project Management" id="{C45D65AB-274F-4A80-804C-726D53A1B83B}">
          <p14:sldIdLst>
            <p14:sldId id="258"/>
            <p14:sldId id="259"/>
            <p14:sldId id="287"/>
            <p14:sldId id="289"/>
            <p14:sldId id="290"/>
            <p14:sldId id="356"/>
            <p14:sldId id="359"/>
            <p14:sldId id="368"/>
            <p14:sldId id="369"/>
            <p14:sldId id="370"/>
            <p14:sldId id="371"/>
            <p14:sldId id="372"/>
            <p14:sldId id="291"/>
            <p14:sldId id="271"/>
            <p14:sldId id="267"/>
            <p14:sldId id="268"/>
            <p14:sldId id="269"/>
            <p14:sldId id="357"/>
            <p14:sldId id="358"/>
            <p14:sldId id="272"/>
            <p14:sldId id="277"/>
            <p14:sldId id="278"/>
            <p14:sldId id="279"/>
            <p14:sldId id="270"/>
            <p14:sldId id="273"/>
            <p14:sldId id="275"/>
            <p14:sldId id="274"/>
            <p14:sldId id="276"/>
            <p14:sldId id="293"/>
            <p14:sldId id="294"/>
            <p14:sldId id="361"/>
            <p14:sldId id="395"/>
            <p14:sldId id="394"/>
            <p14:sldId id="396"/>
            <p14:sldId id="376"/>
            <p14:sldId id="377"/>
            <p14:sldId id="378"/>
            <p14:sldId id="379"/>
            <p14:sldId id="380"/>
            <p14:sldId id="393"/>
            <p14:sldId id="381"/>
            <p14:sldId id="382"/>
            <p14:sldId id="383"/>
            <p14:sldId id="392"/>
            <p14:sldId id="384"/>
            <p14:sldId id="385"/>
            <p14:sldId id="387"/>
            <p14:sldId id="388"/>
            <p14:sldId id="389"/>
            <p14:sldId id="390"/>
            <p14:sldId id="391"/>
          </p14:sldIdLst>
        </p14:section>
        <p14:section name="Document Management" id="{E80BB69E-C4FC-415F-AFDE-CE1A1F62A09A}">
          <p14:sldIdLst>
            <p14:sldId id="281"/>
            <p14:sldId id="296"/>
            <p14:sldId id="300"/>
            <p14:sldId id="297"/>
            <p14:sldId id="362"/>
            <p14:sldId id="284"/>
            <p14:sldId id="363"/>
            <p14:sldId id="365"/>
            <p14:sldId id="364"/>
            <p14:sldId id="285"/>
            <p14:sldId id="286"/>
            <p14:sldId id="298"/>
            <p14:sldId id="299"/>
            <p14:sldId id="301"/>
            <p14:sldId id="302"/>
            <p14:sldId id="303"/>
            <p14:sldId id="304"/>
            <p14:sldId id="305"/>
            <p14:sldId id="306"/>
            <p14:sldId id="366"/>
          </p14:sldIdLst>
        </p14:section>
        <p14:section name="Bookmark Editor" id="{6E3DDC73-09A2-4460-A6D4-F137B9BDCE11}">
          <p14:sldIdLst>
            <p14:sldId id="307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Dashboard" id="{D902C235-981C-46EE-9081-D3432AE29E55}">
          <p14:sldIdLst>
            <p14:sldId id="325"/>
            <p14:sldId id="326"/>
            <p14:sldId id="327"/>
            <p14:sldId id="328"/>
            <p14:sldId id="330"/>
            <p14:sldId id="331"/>
            <p14:sldId id="332"/>
            <p14:sldId id="336"/>
            <p14:sldId id="329"/>
            <p14:sldId id="335"/>
            <p14:sldId id="367"/>
          </p14:sldIdLst>
        </p14:section>
        <p14:section name="Route Management" id="{25C1CEBB-B30F-4E41-954F-FB0043E889ED}">
          <p14:sldIdLst>
            <p14:sldId id="337"/>
            <p14:sldId id="339"/>
            <p14:sldId id="340"/>
            <p14:sldId id="341"/>
            <p14:sldId id="342"/>
            <p14:sldId id="343"/>
            <p14:sldId id="344"/>
            <p14:sldId id="346"/>
          </p14:sldIdLst>
        </p14:section>
        <p14:section name="결재 라인" id="{63B8544F-E7D2-449A-BD92-AE0D7F403C8D}">
          <p14:sldIdLst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110" autoAdjust="0"/>
  </p:normalViewPr>
  <p:slideViewPr>
    <p:cSldViewPr snapToGrid="0">
      <p:cViewPr varScale="1">
        <p:scale>
          <a:sx n="70" d="100"/>
          <a:sy n="70" d="100"/>
        </p:scale>
        <p:origin x="9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147"/>
          </a:xfrm>
          <a:noFill/>
        </p:spPr>
        <p:txBody>
          <a:bodyPr/>
          <a:lstStyle/>
          <a:p>
            <a:r>
              <a:rPr lang="ko-KR" altLang="en-US" sz="3599" dirty="0" smtClean="0">
                <a:solidFill>
                  <a:schemeClr val="tx1"/>
                </a:solidFill>
              </a:rPr>
              <a:t>제목 미정</a:t>
            </a:r>
            <a:r>
              <a:rPr lang="en-US" altLang="ko-KR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92483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기존 항목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7312" y="132481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69248" y="114092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305028"/>
            <a:ext cx="4884219" cy="2673372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06203" y="466578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81521" y="1304696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8771" y="2154697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4259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r>
              <a:rPr lang="en-US" altLang="ko-KR" sz="1100" dirty="0" smtClean="0"/>
              <a:t>1-1.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범위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전체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데이터 </a:t>
            </a:r>
            <a:r>
              <a:rPr lang="en-US" altLang="ko-KR" sz="1100" dirty="0"/>
              <a:t>/ </a:t>
            </a:r>
            <a:r>
              <a:rPr lang="ko-KR" altLang="en-US" sz="1100" dirty="0"/>
              <a:t>모든 사용자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조직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같은 회사의 데이터 </a:t>
            </a:r>
            <a:r>
              <a:rPr lang="en-US" altLang="ko-KR" sz="1100" dirty="0"/>
              <a:t>/ </a:t>
            </a:r>
            <a:r>
              <a:rPr lang="ko-KR" altLang="en-US" sz="1100" dirty="0"/>
              <a:t>같은 회사의 사용자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범위</a:t>
            </a:r>
            <a:r>
              <a:rPr lang="ko-KR" altLang="en-US" sz="1100" dirty="0"/>
              <a:t> </a:t>
            </a:r>
            <a:r>
              <a:rPr lang="ko-KR" altLang="en-US" sz="1100" b="1" dirty="0"/>
              <a:t>선택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지정된 </a:t>
            </a:r>
            <a:r>
              <a:rPr lang="ko-KR" altLang="en-US" sz="1100" dirty="0" err="1"/>
              <a:t>북마크의</a:t>
            </a:r>
            <a:r>
              <a:rPr lang="ko-KR" altLang="en-US" sz="1100" dirty="0"/>
              <a:t> 데이터 </a:t>
            </a:r>
            <a:r>
              <a:rPr lang="en-US" altLang="ko-KR" sz="1100" dirty="0"/>
              <a:t>/ </a:t>
            </a:r>
            <a:r>
              <a:rPr lang="ko-KR" altLang="en-US" sz="1100" dirty="0"/>
              <a:t>지정된 </a:t>
            </a:r>
            <a:r>
              <a:rPr lang="ko-KR" altLang="en-US" sz="1100" dirty="0" err="1"/>
              <a:t>북마크의</a:t>
            </a:r>
            <a:r>
              <a:rPr lang="ko-KR" altLang="en-US" sz="1100" dirty="0"/>
              <a:t> 최소 읽기 권한을 가진 사용자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결재 라인 다시 시작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재개 시 할당된 사용자 유지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이전 결재의 </a:t>
            </a:r>
            <a:r>
              <a:rPr lang="ko-KR" altLang="en-US" sz="1100" dirty="0" err="1"/>
              <a:t>결재자에게</a:t>
            </a:r>
            <a:r>
              <a:rPr lang="ko-KR" altLang="en-US" sz="1100" dirty="0"/>
              <a:t> 결재 요청</a:t>
            </a:r>
            <a:r>
              <a:rPr lang="en-US" altLang="ko-KR" sz="1100" dirty="0"/>
              <a:t>.</a:t>
            </a:r>
          </a:p>
          <a:p>
            <a:pPr marL="171450" indent="-171450"/>
            <a:r>
              <a:rPr lang="ko-KR" altLang="en-US" sz="1100" b="1" dirty="0"/>
              <a:t>결재 라인 다시 시작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재개 시 원래 사용자 그룹으로 재설정 </a:t>
            </a:r>
            <a:r>
              <a:rPr lang="en-US" altLang="ko-KR" sz="1100" dirty="0"/>
              <a:t>: </a:t>
            </a:r>
            <a:r>
              <a:rPr lang="ko-KR" altLang="en-US" sz="1100" dirty="0"/>
              <a:t>이전 결재의 </a:t>
            </a:r>
            <a:r>
              <a:rPr lang="ko-KR" altLang="en-US" sz="1100" dirty="0" err="1"/>
              <a:t>결재자는</a:t>
            </a:r>
            <a:r>
              <a:rPr lang="ko-KR" altLang="en-US" sz="1100" dirty="0"/>
              <a:t> 무시되고</a:t>
            </a:r>
            <a:r>
              <a:rPr lang="en-US" altLang="ko-KR" sz="1100" dirty="0"/>
              <a:t>,</a:t>
            </a:r>
            <a:r>
              <a:rPr lang="ko-KR" altLang="en-US" sz="1100" dirty="0"/>
              <a:t> 지정된 사용자 그룹의 아무나 결재를 수행할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 </a:t>
            </a:r>
            <a:r>
              <a:rPr lang="ko-KR" altLang="en-US" sz="1100" b="1" dirty="0" smtClean="0"/>
              <a:t>콘텐츠 아이콘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617618" cy="1341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43905" y="34756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9253" y="2184654"/>
            <a:ext cx="502786" cy="2033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345551" y="20435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26124" y="336153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91491" y="402819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693753" cy="37338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옵션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큰 화면으로 작업 위해 </a:t>
            </a: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해 크게 설정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7651" y="1535763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36742" y="133483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5337" y="2490459"/>
            <a:ext cx="362438" cy="1307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233450" y="232636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87" y="858345"/>
            <a:ext cx="3295485" cy="35257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792" y="3829737"/>
            <a:ext cx="895480" cy="55434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20432" y="4195621"/>
            <a:ext cx="167605" cy="15336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199633" y="397599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71" y="3051124"/>
            <a:ext cx="4492516" cy="3071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3" idx="3"/>
          </p:cNvCxnSpPr>
          <p:nvPr/>
        </p:nvCxnSpPr>
        <p:spPr>
          <a:xfrm rot="5400000">
            <a:off x="5697289" y="4080081"/>
            <a:ext cx="238044" cy="77584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87077" cy="27277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405" y="2536877"/>
            <a:ext cx="4664810" cy="3247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생성된 작업을 더블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중간 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</a:t>
            </a:r>
            <a:r>
              <a:rPr lang="ko-KR" altLang="en-US" sz="1100" b="1" dirty="0" smtClean="0"/>
              <a:t>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적용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4536" y="2128520"/>
            <a:ext cx="796264" cy="2578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8277" y="194649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97689" y="2837617"/>
            <a:ext cx="125971" cy="1224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188259" y="255628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45809" y="2837566"/>
            <a:ext cx="2332406" cy="2269190"/>
          </a:xfrm>
          <a:prstGeom prst="roundRect">
            <a:avLst>
              <a:gd name="adj" fmla="val 46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70732" y="263329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77899" y="5505364"/>
            <a:ext cx="247487" cy="89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86009" y="528207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8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97453" cy="45463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생성된 결재 작업 뒤의</a:t>
            </a:r>
            <a:r>
              <a:rPr lang="en-US" altLang="ko-KR" sz="1100" b="1" dirty="0" smtClean="0"/>
              <a:t> 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1-1.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레벨의 결재 작업이 복수 존재할 경우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한 명의 결재만 있어도 완료될지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모두 </a:t>
            </a:r>
            <a:r>
              <a:rPr lang="en-US" altLang="ko-KR" sz="1100" b="1" dirty="0" smtClean="0"/>
              <a:t>– Any), </a:t>
            </a:r>
            <a:r>
              <a:rPr lang="ko-KR" altLang="en-US" sz="1100" b="1" dirty="0" smtClean="0"/>
              <a:t>모두의 결재가 있어야 완료될지 여부 결정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전체 </a:t>
            </a:r>
            <a:r>
              <a:rPr lang="en-US" altLang="ko-KR" sz="1100" b="1" dirty="0" smtClean="0"/>
              <a:t>– All) 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6564" y="3158239"/>
            <a:ext cx="138906" cy="1377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102022" y="29341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33272" y="2646091"/>
            <a:ext cx="1220712" cy="3614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804382" y="2646091"/>
            <a:ext cx="549602" cy="139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33272" y="3359408"/>
            <a:ext cx="1238305" cy="365459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812844" y="3365759"/>
            <a:ext cx="541139" cy="139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68716" y="3754424"/>
            <a:ext cx="118001" cy="12754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55807" y="388196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60900" y="3011551"/>
            <a:ext cx="1240367" cy="372534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328382" y="3129906"/>
            <a:ext cx="572885" cy="135824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0617" y="3152304"/>
            <a:ext cx="133026" cy="1264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379591" y="288961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6196" y="315143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664478" y="297899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err="1"/>
              <a:t>결재자별</a:t>
            </a:r>
            <a:r>
              <a:rPr lang="ko-KR" altLang="en-US" sz="1100" b="1" dirty="0"/>
              <a:t> 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결재에 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err="1"/>
              <a:t>결재과</a:t>
            </a:r>
            <a:r>
              <a:rPr lang="ko-KR" altLang="en-US" sz="1100" dirty="0"/>
              <a:t> 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51853" y="100269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40" y="2040760"/>
            <a:ext cx="4310255" cy="38176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8826" y="3258762"/>
            <a:ext cx="3433769" cy="52800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078771" y="312206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9681" y="4480992"/>
            <a:ext cx="1023991" cy="10818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148386" y="428377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97509" y="13714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3600" y="5682491"/>
            <a:ext cx="296983" cy="1588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757827" y="551190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1255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마법사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결재에 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err="1"/>
              <a:t>결재과</a:t>
            </a:r>
            <a:r>
              <a:rPr lang="ko-KR" altLang="en-US" sz="1100" dirty="0"/>
              <a:t> 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30" y="840030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97854" y="65401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2534" y="221950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45630" y="31959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12638" y="5217231"/>
            <a:ext cx="310922" cy="17658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32061" y="500613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5405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155" y="853634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1" y="2569255"/>
            <a:ext cx="4480912" cy="31180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262" y="3034433"/>
            <a:ext cx="2153933" cy="3298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4127" y="2907601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48488" y="5502282"/>
            <a:ext cx="315411" cy="1850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04507" y="5354098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4142" y="1228403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69863" y="5203055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83225" y="1909490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8794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1037"/>
            <a:ext cx="6432126" cy="48061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</a:t>
            </a:r>
            <a:r>
              <a:rPr lang="ko-KR" altLang="en-US" sz="1100" b="1" dirty="0" smtClean="0"/>
              <a:t>다음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01" y="1669850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9975" y="155963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085" y="2055622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394" y="188528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601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2255" y="221094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9463" y="1859757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66115" y="1703635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3221" y="2221270"/>
            <a:ext cx="859045" cy="1652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3221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56023" y="2044598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56023" y="2550487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97550" y="543560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38128" y="5240938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842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완료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 startAt="15"/>
            </a:pP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18296" y="145040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50901" y="5280421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880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뒤로가기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80806" y="14860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37476" y="1023893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5241" y="256989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ko-KR" altLang="en-US" sz="1100" b="1" dirty="0"/>
              <a:t>단순 결재 라인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입력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실행 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허용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추가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 err="1"/>
              <a:t>결재자를</a:t>
            </a:r>
            <a:r>
              <a:rPr lang="ko-KR" altLang="en-US" sz="1100" dirty="0"/>
              <a:t> 검색하여 지정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45975" y="64603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3" y="1611069"/>
            <a:ext cx="5553095" cy="48725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3343" y="2546869"/>
            <a:ext cx="585233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831084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402103" y="2484859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31497" y="2935224"/>
            <a:ext cx="218911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68670" y="2292249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75946" y="2686828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1246" y="3099816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65972" y="2910914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7342" y="3224784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56359" y="323160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47020" y="3701919"/>
            <a:ext cx="2175868" cy="5763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51837" y="3525369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31497" y="6240814"/>
            <a:ext cx="349931" cy="21013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135721" y="604289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349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22588" y="66009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45077"/>
            <a:ext cx="1699768" cy="377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323" y="2638892"/>
            <a:ext cx="194109" cy="1737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63344" y="236841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49047" y="2466946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84306" y="4497352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2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** </a:t>
            </a:r>
            <a:r>
              <a:rPr lang="ko-KR" altLang="en-US" sz="1200" b="1" dirty="0"/>
              <a:t>빨간색 </a:t>
            </a:r>
            <a:r>
              <a:rPr lang="ko-KR" altLang="en-US" sz="1200" b="1" dirty="0" err="1"/>
              <a:t>기울임꼴</a:t>
            </a:r>
            <a:r>
              <a:rPr lang="ko-KR" altLang="en-US" sz="1200" b="1" dirty="0"/>
              <a:t> 필드는 필수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라이프사이클 클릭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추가 클릭</a:t>
            </a:r>
            <a:endParaRPr lang="en-US" altLang="ko-KR" sz="1200" b="1" dirty="0"/>
          </a:p>
          <a:p>
            <a:pPr marL="228600" indent="-228600">
              <a:buAutoNum type="arabicPeriod"/>
            </a:pPr>
            <a:r>
              <a:rPr lang="en-US" altLang="ko-KR" sz="1200" b="1" dirty="0" smtClean="0"/>
              <a:t>…</a:t>
            </a:r>
            <a:r>
              <a:rPr lang="ko-KR" altLang="en-US" sz="1200" b="1" dirty="0" smtClean="0"/>
              <a:t>을 클릭해 </a:t>
            </a: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추가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클릭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확인 클릭</a:t>
            </a:r>
            <a:endParaRPr lang="en-US" altLang="ko-KR" sz="12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9919" y="218809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37985" y="200698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313281"/>
            <a:ext cx="4769886" cy="30782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6565" y="4528063"/>
            <a:ext cx="184404" cy="1764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35119" y="42721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500969" y="4616296"/>
            <a:ext cx="1025594" cy="246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01983" y="369428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301812" cy="12393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904126" y="582991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** </a:t>
            </a:r>
            <a:r>
              <a:rPr lang="ko-KR" altLang="en-US" sz="1200" b="1" dirty="0"/>
              <a:t>빨간색 </a:t>
            </a:r>
            <a:r>
              <a:rPr lang="ko-KR" altLang="en-US" sz="1200" b="1" dirty="0" err="1"/>
              <a:t>기울임꼴</a:t>
            </a:r>
            <a:r>
              <a:rPr lang="ko-KR" altLang="en-US" sz="1200" b="1" dirty="0"/>
              <a:t> 필드는 필수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제목 내용 입력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지침 내용 입력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완료 예정일 지정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완료 클릭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추가된 </a:t>
            </a: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확인</a:t>
            </a:r>
            <a:endParaRPr lang="en-US" altLang="ko-KR" sz="12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73867" cy="160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50767" y="43456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1608" y="2849832"/>
            <a:ext cx="137160" cy="11350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7733" y="470066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05767" y="522772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83213" y="60701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72645" y="456015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4535805" cy="32155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중복 컬렉션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같은 컬렉션 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중복 컬렉션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5908" y="126576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5412" y="153644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100" y="2138145"/>
            <a:ext cx="1401763" cy="1097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62539" y="1069403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086954" y="1986082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6566" y="1667356"/>
            <a:ext cx="779684" cy="1169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9307" y="3494302"/>
            <a:ext cx="183467" cy="1012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317310" y="329117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65" y="4395038"/>
            <a:ext cx="3646967" cy="12437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393273"/>
            <a:ext cx="3699669" cy="12455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380801"/>
            <a:ext cx="7528352" cy="1258000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8960" y="423584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삭제할 것인지 컬렉션과 컬렉션의 모든 항목을 삭제할 것인지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448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95258" y="12809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80419" y="782373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18327" y="446869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55492" y="2121568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1199" y="562499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 추가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30088" y="140054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27016" y="83158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4283" y="1051230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2357" y="278034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43047" y="338313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1942" y="13543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27016" y="841210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36901" y="1212028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52" y="428253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76166" y="3918549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273418"/>
            <a:ext cx="253605" cy="176406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210817" y="513336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9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Display Mode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테이블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</a:t>
            </a:r>
            <a:r>
              <a:rPr lang="ko-KR" altLang="en-US" sz="1100" b="1" dirty="0" smtClean="0"/>
              <a:t>그래프 형식으로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81125" y="888707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6512" y="1382616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7018" y="2853103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671" y="4591907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요약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err="1"/>
              <a:t>테이블요약</a:t>
            </a:r>
            <a:r>
              <a:rPr lang="en-US" altLang="ko-KR" sz="1100" dirty="0"/>
              <a:t> 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89124" y="959808"/>
            <a:ext cx="238016" cy="21637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56659" y="3167700"/>
            <a:ext cx="238016" cy="21637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체크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재설정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670" y="1155496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122091" y="1383624"/>
            <a:ext cx="216379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87877" y="4247346"/>
            <a:ext cx="261819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058" y="5492495"/>
            <a:ext cx="1260734" cy="6099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09250"/>
            <a:ext cx="191345" cy="2423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3427" y="5639956"/>
            <a:ext cx="4540731" cy="549087"/>
          </a:xfrm>
          <a:prstGeom prst="roundRect">
            <a:avLst>
              <a:gd name="adj" fmla="val 530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8768" y="4471646"/>
            <a:ext cx="261819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50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다중 선택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996696"/>
            <a:ext cx="458787" cy="177088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2276" y="847224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69105" y="1125098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312537"/>
            <a:ext cx="1583401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2276" y="4165191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5" y="836710"/>
            <a:ext cx="3186492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4" y="836711"/>
            <a:ext cx="3162838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Project Manager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Project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1" name="실행 단추: 돌아가기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506DCD0-4A20-7CAC-0517-2E531B503C80}"/>
              </a:ext>
            </a:extLst>
          </p:cNvPr>
          <p:cNvSpPr/>
          <p:nvPr/>
        </p:nvSpPr>
        <p:spPr>
          <a:xfrm>
            <a:off x="9142804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571407" y="836361"/>
            <a:ext cx="497714" cy="47015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78595" y="717353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024" y="2512052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017" y="2365612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71589" y="1491386"/>
            <a:ext cx="578236" cy="654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34293" y="1372378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그 </a:t>
            </a:r>
            <a:r>
              <a:rPr lang="ko-KR" altLang="en-US" sz="1100" b="1" dirty="0" err="1" smtClean="0"/>
              <a:t>필터링에</a:t>
            </a:r>
            <a:r>
              <a:rPr lang="ko-KR" altLang="en-US" sz="1100" b="1" dirty="0" smtClean="0"/>
              <a:t> 대한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재설정을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37127" y="737097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그룹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최종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적용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만들어짐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취소를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17316" y="852159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631" y="1292471"/>
            <a:ext cx="1288063" cy="21622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1149" y="1475082"/>
            <a:ext cx="1288063" cy="1966995"/>
          </a:xfrm>
          <a:prstGeom prst="roundRect">
            <a:avLst>
              <a:gd name="adj" fmla="val 26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516368" y="1262522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8" name="꺾인 연결선 17"/>
          <p:cNvCxnSpPr>
            <a:stCxn id="19" idx="2"/>
            <a:endCxn id="16" idx="1"/>
          </p:cNvCxnSpPr>
          <p:nvPr/>
        </p:nvCxnSpPr>
        <p:spPr>
          <a:xfrm rot="16200000" flipH="1">
            <a:off x="4269607" y="1327037"/>
            <a:ext cx="978515" cy="128456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18617" y="1136997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0668" y="3578707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87547" y="3541205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5" name="꺾인 연결선 24"/>
          <p:cNvCxnSpPr>
            <a:stCxn id="24" idx="2"/>
            <a:endCxn id="16" idx="1"/>
          </p:cNvCxnSpPr>
          <p:nvPr/>
        </p:nvCxnSpPr>
        <p:spPr>
          <a:xfrm rot="16200000" flipH="1">
            <a:off x="2803720" y="-138850"/>
            <a:ext cx="978693" cy="421616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1" idx="2"/>
            <a:endCxn id="16" idx="1"/>
          </p:cNvCxnSpPr>
          <p:nvPr/>
        </p:nvCxnSpPr>
        <p:spPr>
          <a:xfrm rot="16200000" flipH="1">
            <a:off x="3533006" y="590436"/>
            <a:ext cx="978515" cy="275777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498559" y="3286844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비교할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완료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98772" y="1070512"/>
            <a:ext cx="299324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986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75517" y="877678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5156" y="1697889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48738" y="1182998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99094" y="5135815"/>
            <a:ext cx="272113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034801" y="4942864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2750" y="5132767"/>
            <a:ext cx="272113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87601" y="4948960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97729" y="4930672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553210" cy="26283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내보내기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ko-KR" altLang="en-US" sz="1100" b="1" dirty="0" smtClean="0"/>
              <a:t>다운로드 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92" y="2044896"/>
            <a:ext cx="2438400" cy="14954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5" name="꺾인 연결선 24"/>
          <p:cNvCxnSpPr>
            <a:stCxn id="18" idx="1"/>
            <a:endCxn id="29" idx="0"/>
          </p:cNvCxnSpPr>
          <p:nvPr/>
        </p:nvCxnSpPr>
        <p:spPr>
          <a:xfrm rot="10800000" flipV="1">
            <a:off x="3470214" y="2441797"/>
            <a:ext cx="840027" cy="125670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3365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1558" y="1109318"/>
            <a:ext cx="272113" cy="3218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312581" y="986103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9880" y="1726215"/>
            <a:ext cx="539400" cy="2434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49760" y="1612377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10240" y="2300228"/>
            <a:ext cx="2300871" cy="2831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64398" y="2210815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336533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616798" y="3588511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4"/>
            <a:ext cx="6591075" cy="33081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9647" y="1045810"/>
            <a:ext cx="247375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64697" y="910787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1006634" cy="1626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38452" y="1615934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3320100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29999" y="3020065"/>
            <a:ext cx="261819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Down 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새 테이블 뷰 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정의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64809" y="76374"/>
            <a:ext cx="331168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새 테이블 뷰 만들기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09818"/>
            <a:ext cx="247375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79644" y="96289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11748" y="365123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7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설정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739" cy="180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92051" cy="206824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74879" y="16531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8995" y="2289395"/>
            <a:ext cx="169885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37691" y="205661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6803" y="2505994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60526" y="235686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95955" y="416395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4425" y="438784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64571" y="607384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정의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35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Down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정의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26234" y="86117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93505" y="27859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표시 가능 열에 있는 항목의 순서 변경 위해 표시 가능 열 항목 클릭 후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번의 화살표 표시 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완료 버튼 클릭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2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301481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295265" y="215812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62883" y="60518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정의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73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정의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97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프로젝트에서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프로젝트 생성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지정하거나 </a:t>
            </a:r>
            <a:r>
              <a:rPr lang="ko-KR" altLang="en-US" sz="1100" b="1" dirty="0" err="1" smtClean="0"/>
              <a:t>자동이름을</a:t>
            </a:r>
            <a:r>
              <a:rPr lang="ko-KR" altLang="en-US" sz="1100" b="1" dirty="0" smtClean="0"/>
              <a:t> 체크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기울임꼴로</a:t>
            </a:r>
            <a:r>
              <a:rPr lang="ko-KR" altLang="en-US" sz="1100" b="1" dirty="0" smtClean="0"/>
              <a:t> 된 필드는 필수로 입력이 되어야 함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공통 기능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4"/>
            <a:ext cx="3109974" cy="5374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1930" y="1230954"/>
            <a:ext cx="363761" cy="35733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39029" y="107780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53393" y="1639938"/>
            <a:ext cx="952500" cy="3102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585786" y="155744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3231" y="1968503"/>
            <a:ext cx="952500" cy="3102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680929" y="187898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32" y="836712"/>
            <a:ext cx="2951750" cy="53744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0" name="꺾인 연결선 29"/>
          <p:cNvCxnSpPr>
            <a:stCxn id="20" idx="2"/>
            <a:endCxn id="4" idx="1"/>
          </p:cNvCxnSpPr>
          <p:nvPr/>
        </p:nvCxnSpPr>
        <p:spPr>
          <a:xfrm rot="16200000" flipH="1">
            <a:off x="2351027" y="2217225"/>
            <a:ext cx="1245158" cy="136825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4289" y="1887300"/>
            <a:ext cx="1756884" cy="153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381173" y="1771527"/>
            <a:ext cx="216378" cy="21637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7445" y="6012197"/>
            <a:ext cx="330692" cy="18661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989129" y="5844570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Down Drop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정의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32940" y="898706"/>
            <a:ext cx="288001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87182" y="393715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Down Drop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정의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70681" y="1032814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69028" y="8794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92940" y="4002909"/>
            <a:ext cx="1511022" cy="6750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74700" y="387200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Down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정의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3" y="861177"/>
            <a:ext cx="288001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93505" y="31333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38188" y="460381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7462"/>
            <a:ext cx="6568956" cy="34911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프로그램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프로젝트 생성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프로젝트 날짜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이름이라고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프로젝트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2196715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9474" y="201777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2675" y="1287074"/>
            <a:ext cx="154751" cy="1360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02001" y="11027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7749" y="1125713"/>
            <a:ext cx="1910885" cy="2580688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9350" y="418888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84658" y="10252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332032" y="39786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85" y="1490028"/>
            <a:ext cx="1362075" cy="2638425"/>
          </a:xfrm>
          <a:prstGeom prst="rect">
            <a:avLst/>
          </a:prstGeom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3935" y="1529571"/>
            <a:ext cx="1308465" cy="18700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218642" y="13609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40268" y="1746934"/>
            <a:ext cx="986915" cy="16568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83182" y="163945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8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1"/>
            <a:ext cx="6568956" cy="34743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프로그램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프로젝트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167" y="1608667"/>
            <a:ext cx="690007" cy="107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83173" y="13741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6029" y="1287126"/>
            <a:ext cx="154751" cy="1360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1354" y="107841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47" y="1518173"/>
            <a:ext cx="2564591" cy="1222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1575" y="2446338"/>
            <a:ext cx="412750" cy="269874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80325" y="227800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7" y="2806297"/>
            <a:ext cx="6568956" cy="34846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1457" y="2806297"/>
            <a:ext cx="6568956" cy="3484626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89050" y="26622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87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협업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회의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이름이라고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9474" y="152670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96135" y="128162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84658" y="10252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37556" y="139693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22839" y="39791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4" y="3495849"/>
            <a:ext cx="4818093" cy="21029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95764" y="40379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2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10558" y="160387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3773" y="140332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46718" y="276898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5104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주제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14069" y="177814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916578" y="247264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73422" y="366434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5932" y="6172248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7841" y="603304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99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책임자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14069" y="198981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88235" y="337487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30077" y="604443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893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5557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76" y="4690488"/>
            <a:ext cx="6612440" cy="1751487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74989" y="4372234"/>
            <a:ext cx="262395" cy="2393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2511" y="4515012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84868" y="5015156"/>
            <a:ext cx="216378" cy="21637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055" y="5185443"/>
            <a:ext cx="1874535" cy="1750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01022" y="1944314"/>
            <a:ext cx="238541" cy="1914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89775" y="4132037"/>
            <a:ext cx="262395" cy="2393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06142" y="3994204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91356" y="4234401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57619" y="1839441"/>
            <a:ext cx="216378" cy="21637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60906" y="406073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79244" y="588042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31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225295" y="183628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19337" y="14011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72450" y="245476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05592" y="29578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353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 란에는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424" y="161119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15741" y="12960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2597" y="282903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2262" y="544360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496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0766" y="166680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327321" y="189066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6856" y="567135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06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업로드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57683" y="170226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350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삭제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56223" y="194771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10830" y="139854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45926" y="258338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4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콘텐츠 추가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ko-KR" altLang="en-US" sz="1100" b="1" dirty="0" err="1" smtClean="0"/>
              <a:t>콘첸츠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63050" y="13114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91491" y="57477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23729" y="450493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1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07086" y="17008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093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21118" y="189504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32203" y="132297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89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추가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9299" y="173968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83759" y="12827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20038" y="220866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44707" y="300134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0997" y="589370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73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79" y="3143272"/>
            <a:ext cx="6245945" cy="33830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780" y="4231809"/>
            <a:ext cx="4404726" cy="2294494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992327" cy="1161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496620" y="395456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51572" y="87134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53142" y="183290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62630" y="128580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42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이름란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9184" y="18833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66658" y="127271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34001" y="316375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66889" y="554119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21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**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**  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5095" y="134946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3" y="836712"/>
            <a:ext cx="212991" cy="212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43" y="1211374"/>
            <a:ext cx="215107" cy="200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41410" y="184630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82000" y="328182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8648" y="430980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529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Compass</a:t>
            </a:r>
            <a:r>
              <a:rPr lang="ko-KR" altLang="en-US" sz="1100" b="1" dirty="0"/>
              <a:t>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54954" y="1114321"/>
            <a:ext cx="332509" cy="34082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23702" y="12110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9680" y="970320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54005" y="142376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333" y="1546776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5081" y="2954116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문서 생성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2179" y="286870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895173"/>
            <a:ext cx="125319" cy="1897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36728" y="1685476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7661" y="4729077"/>
            <a:ext cx="506435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7125" y="361239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30061" y="457525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54096" y="4224860"/>
            <a:ext cx="157873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525561" y="329890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업로드 클릭</a:t>
            </a:r>
            <a:r>
              <a:rPr lang="en-US" altLang="ko-KR" sz="1200" b="1" dirty="0" smtClean="0">
                <a:sym typeface="Wingdings" panose="05000000000000000000" pitchFamily="2" charset="2"/>
              </a:rPr>
              <a:t/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ko-KR" altLang="en-US" sz="12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2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ko-KR" altLang="en-US" sz="1200" dirty="0"/>
              <a:t>또는 열려 있는 탐색기에서 업로드할 파일을 </a:t>
            </a:r>
            <a:r>
              <a:rPr lang="en-US" altLang="ko-KR" sz="1200" dirty="0"/>
              <a:t>Document Management </a:t>
            </a:r>
            <a:r>
              <a:rPr lang="ko-KR" altLang="en-US" sz="1200" dirty="0"/>
              <a:t>영역으로 </a:t>
            </a:r>
            <a:r>
              <a:rPr lang="en-US" altLang="ko-KR" sz="1200" dirty="0"/>
              <a:t>Drag &amp; Drop</a:t>
            </a:r>
            <a:r>
              <a:rPr lang="ko-KR" altLang="en-US" sz="1200" dirty="0"/>
              <a:t>하여 업로드 </a:t>
            </a:r>
            <a:r>
              <a:rPr lang="ko-KR" altLang="en-US" sz="1200" dirty="0" smtClean="0"/>
              <a:t>가능</a:t>
            </a:r>
            <a:endParaRPr lang="en-US" altLang="ko-KR" sz="12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3368" y="181918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4457" y="104287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문서 생성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58113" y="172082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3712" y="287333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903796"/>
            <a:ext cx="125319" cy="1724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46328" y="172790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00016"/>
            <a:ext cx="791822" cy="214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58658" y="360393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027988" y="455100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956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615501" y="322605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12081"/>
            <a:ext cx="4774026" cy="380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문서 생성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43187" y="81068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62029" y="18334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문서 삭제</a:t>
            </a:r>
            <a:endParaRPr lang="en-US" altLang="ko-KR" sz="24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16530" y="204800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5986" y="4514722"/>
            <a:ext cx="452982" cy="259216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8914" y="434341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추가를 한번 더 클릭하면 삭제가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및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3554"/>
            <a:ext cx="107786" cy="177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67204" y="93984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96074" y="13358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5680" y="265039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5302" y="4781012"/>
            <a:ext cx="276553" cy="28724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361"/>
            <a:ext cx="2573899" cy="54181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56871" y="838767"/>
            <a:ext cx="452467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5587" y="67407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5558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28291" y="156605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578236" cy="654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740809" cy="24210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6678" y="272774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6512" y="1118027"/>
            <a:ext cx="171451" cy="13968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367672" y="120338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30683" y="86287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83" y="2402657"/>
            <a:ext cx="6588041" cy="26000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6" y="2399852"/>
            <a:ext cx="6595557" cy="2612007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13871" y="224670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067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17597" y="89755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08565" y="2039450"/>
            <a:ext cx="1822259" cy="6191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08565" y="17921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1860156"/>
            <a:ext cx="2572956" cy="2998655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2370" y="171615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83817" y="1362635"/>
            <a:ext cx="235878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이름 지정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엔터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836712"/>
            <a:ext cx="6588041" cy="26000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12790" y="1085850"/>
            <a:ext cx="128693" cy="155534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89136" y="94185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3580772"/>
            <a:ext cx="6588041" cy="816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0816" y="3852164"/>
            <a:ext cx="4401767" cy="28677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246816" y="370124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3145" cy="8148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삭제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5165" y="864083"/>
            <a:ext cx="128693" cy="155534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504583" y="65732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9932" y="1243372"/>
            <a:ext cx="6542893" cy="213282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5932" y="106137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077" y="1092376"/>
            <a:ext cx="1389748" cy="118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5979" y="2032863"/>
            <a:ext cx="456984" cy="227644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62866" y="185970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460236"/>
            <a:ext cx="6533146" cy="2577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1712" y="2460236"/>
            <a:ext cx="6531113" cy="2577618"/>
          </a:xfrm>
          <a:prstGeom prst="roundRect">
            <a:avLst>
              <a:gd name="adj" fmla="val 85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8758" y="232970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0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미리보기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13744" y="1371771"/>
            <a:ext cx="252660" cy="25266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118010" y="926905"/>
            <a:ext cx="252660" cy="25266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기능</a:t>
            </a:r>
            <a:endParaRPr lang="en-US" altLang="ko-KR" sz="2400" b="1" dirty="0" smtClean="0"/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55080"/>
            <a:ext cx="4104598" cy="6102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35694" y="1160023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560413" y="97095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0109" y="172685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8771" y="278650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8771" y="405652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91028" y="409419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19172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92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Add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라이브러리 추가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93426" y="66525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75618" y="37604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9766" y="5938611"/>
            <a:ext cx="606829" cy="3269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201048" y="585178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42" y="105509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22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3832" y="358959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11745" y="411284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 확인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16424" y="126579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3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035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369750" y="309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1985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성숙도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7033" y="102215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6"/>
            <a:ext cx="6505937" cy="9977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249" y="4162124"/>
            <a:ext cx="479314" cy="568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455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62966" y="2396695"/>
            <a:ext cx="293789" cy="29378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새 </a:t>
            </a:r>
            <a:r>
              <a:rPr lang="ko-KR" altLang="en-US" sz="2400" b="1" dirty="0" err="1" smtClean="0"/>
              <a:t>리비전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86802" y="621998"/>
            <a:ext cx="293789" cy="29378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4272" y="1020500"/>
            <a:ext cx="293789" cy="29378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40567"/>
            <a:ext cx="1141326" cy="6055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확인하려는 문서 체크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2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리비전</a:t>
            </a:r>
            <a:r>
              <a:rPr lang="ko-KR" altLang="en-US" sz="2400" b="1" dirty="0" smtClean="0"/>
              <a:t> 버전 확인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06336" y="64318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1189" y="152760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8450" y="26457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3967" y="433492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91576" y="6228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1509" y="10094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53197" y="247219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617062" y="368644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910584" y="150661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en-US" altLang="ko-KR" sz="1100" b="1" dirty="0" err="1" smtClean="0">
                <a:latin typeface="+mn-ea"/>
              </a:rPr>
              <a:t>Shoutcut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</a:t>
            </a:r>
            <a:r>
              <a:rPr lang="ko-KR" altLang="en-US" sz="1100" b="1" dirty="0" err="1" smtClean="0">
                <a:latin typeface="+mn-ea"/>
              </a:rPr>
              <a:t>슬라이드되어</a:t>
            </a:r>
            <a:r>
              <a:rPr lang="ko-KR" altLang="en-US" sz="1100" b="1" dirty="0" smtClean="0">
                <a:latin typeface="+mn-ea"/>
              </a:rPr>
              <a:t>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</a:t>
            </a:r>
            <a:r>
              <a:rPr lang="ko-KR" altLang="en-US" sz="1100" b="1" dirty="0" err="1" smtClean="0">
                <a:latin typeface="+mn-ea"/>
              </a:rPr>
              <a:t>클리보드에서</a:t>
            </a:r>
            <a:r>
              <a:rPr lang="ko-KR" altLang="en-US" sz="1100" b="1" dirty="0" smtClean="0">
                <a:latin typeface="+mn-ea"/>
              </a:rPr>
              <a:t>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96061" y="1070473"/>
            <a:ext cx="30880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85147" y="1037866"/>
            <a:ext cx="162568" cy="16256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72811" y="1260997"/>
            <a:ext cx="1732056" cy="3588837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</a:t>
            </a:r>
            <a:r>
              <a:rPr lang="ko-KR" altLang="en-US" sz="1100" b="1" dirty="0" err="1" smtClean="0">
                <a:latin typeface="+mn-ea"/>
              </a:rPr>
              <a:t>목적별로</a:t>
            </a:r>
            <a:r>
              <a:rPr lang="ko-KR" altLang="en-US" sz="1100" b="1" dirty="0" smtClean="0">
                <a:latin typeface="+mn-ea"/>
              </a:rPr>
              <a:t>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74457" y="1101220"/>
            <a:ext cx="196707" cy="19670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68938" y="1372458"/>
            <a:ext cx="196707" cy="19670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68938" y="2624468"/>
            <a:ext cx="196707" cy="19670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68938" y="3585884"/>
            <a:ext cx="196707" cy="19670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Compare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접두사를 추가하여 생성이 되는 것을 확인할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비교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83576" y="6228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5949" y="14920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42021" y="51137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9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 아이콘을 클릭해 원하는 타입으로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체크시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비교</a:t>
            </a:r>
            <a:endParaRPr lang="en-US" altLang="ko-KR" sz="2400" b="1" dirty="0" smtClean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2586" y="73104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37735" y="103699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78" y="289353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6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비교</a:t>
            </a:r>
            <a:endParaRPr lang="en-US" altLang="ko-KR" sz="2400" b="1" dirty="0" smtClean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63066" y="12574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08084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19447" y="83503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4267" y="3388090"/>
            <a:ext cx="625643" cy="317635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59424" y="323256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499" y="370572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82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2971" cy="39059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Compass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무조건 맨 앞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52600" y="1517650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85114" y="134806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55932" y="111979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4955" y="101034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8150" y="2895600"/>
            <a:ext cx="310817" cy="404961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1543" y="2715023"/>
            <a:ext cx="3168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5156" y="1739059"/>
            <a:ext cx="1653494" cy="14914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3516" y="155861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98981" y="145946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2795" y="188853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78799" y="302457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기존 항목 추가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필요한 데이터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56477"/>
            <a:ext cx="476451" cy="176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4" y="227005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0246" y="341410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94755" y="1769469"/>
            <a:ext cx="840377" cy="1326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84283" y="100679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05977" y="35662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36002" y="601665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알림 메시지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출력 및 업로드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89326" y="369865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82605" y="157623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8" y="447986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3" y="174095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08706" y="863487"/>
            <a:ext cx="2980208" cy="165907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53226" y="9799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1483" y="2199406"/>
            <a:ext cx="431657" cy="2467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99378" y="303738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23963" y="36165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44544"/>
            <a:ext cx="423511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48678" y="37524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2453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63"/>
            <a:ext cx="6505456" cy="40400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71018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08622" y="87156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914958" y="1331381"/>
            <a:ext cx="736406" cy="1018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08623" y="118284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87" y="2508026"/>
            <a:ext cx="4885350" cy="1009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9785" y="2516680"/>
            <a:ext cx="4885351" cy="1000995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75784" y="238434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22" idx="0"/>
            <a:endCxn id="25" idx="2"/>
          </p:cNvCxnSpPr>
          <p:nvPr/>
        </p:nvCxnSpPr>
        <p:spPr>
          <a:xfrm flipH="1">
            <a:off x="4262461" y="1433226"/>
            <a:ext cx="2020700" cy="10834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65" y="836957"/>
            <a:ext cx="3388425" cy="46253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99" y="831585"/>
            <a:ext cx="2263469" cy="46307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Collaboration &amp; Approvals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0601" y="1364032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9801" y="1642533"/>
            <a:ext cx="1418131" cy="19501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82641" y="1209968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5800" y="2475279"/>
            <a:ext cx="1192884" cy="3433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478684" y="1471786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6090" y="231223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6400" y="823118"/>
            <a:ext cx="421383" cy="40723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42591" y="72165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00907" y="2235199"/>
            <a:ext cx="330368" cy="156633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644459" y="204806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업데이트 및 잠금 해제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선택 후 열기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다운로드에서 파일을 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우클릭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 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74036" y="80636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377" b="3121"/>
          <a:stretch/>
        </p:blipFill>
        <p:spPr>
          <a:xfrm>
            <a:off x="4116719" y="1194290"/>
            <a:ext cx="2514618" cy="10704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56039" y="1542441"/>
            <a:ext cx="2235977" cy="31108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130014" y="138666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>
            <a:stCxn id="20" idx="2"/>
            <a:endCxn id="13" idx="0"/>
          </p:cNvCxnSpPr>
          <p:nvPr/>
        </p:nvCxnSpPr>
        <p:spPr>
          <a:xfrm flipH="1">
            <a:off x="2501022" y="1853526"/>
            <a:ext cx="2873005" cy="839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22" y="2693134"/>
            <a:ext cx="4568200" cy="3037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22397" y="3617640"/>
            <a:ext cx="2878935" cy="1338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625685" y="5546958"/>
            <a:ext cx="459339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03396" y="342812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469647" y="532507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66123" y="317320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306355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수정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</a:t>
            </a:r>
            <a:endParaRPr lang="en-US" altLang="ko-KR" sz="12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90779" y="6468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25289" y="14479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72846" y="963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881230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6432" y="56819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54036" y="4693470"/>
            <a:ext cx="2892684" cy="38094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75370" y="45315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 </a:t>
            </a:r>
            <a:r>
              <a:rPr lang="ko-KR" altLang="en-US" sz="1200" b="1" dirty="0" err="1"/>
              <a:t>북마크에서</a:t>
            </a:r>
            <a:r>
              <a:rPr lang="ko-KR" altLang="en-US" sz="1200" b="1" dirty="0"/>
              <a:t> 관리하는 데이터를 권한이 없는 사용자에게 조회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편집 권한을 부여할 수 있음</a:t>
            </a:r>
            <a:r>
              <a:rPr lang="en-US" altLang="ko-KR" sz="1200" b="1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*</a:t>
            </a:r>
            <a:r>
              <a:rPr lang="ko-KR" altLang="en-US" sz="1200" b="1" dirty="0"/>
              <a:t> 부여 대상은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북마크</a:t>
            </a:r>
            <a:r>
              <a:rPr lang="ko-KR" altLang="en-US" sz="1200" b="1" dirty="0"/>
              <a:t> 루트를 제외한 </a:t>
            </a:r>
            <a:r>
              <a:rPr lang="ko-KR" altLang="en-US" sz="1200" b="1" dirty="0" err="1"/>
              <a:t>북마크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데이터에 권한을 부여할 수 있음</a:t>
            </a:r>
            <a:r>
              <a:rPr lang="en-US" altLang="ko-KR" sz="1200" b="1" dirty="0"/>
              <a:t>.</a:t>
            </a:r>
          </a:p>
          <a:p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/>
              <a:t>공유하려는 대상 선택</a:t>
            </a:r>
            <a:endParaRPr lang="en-US" altLang="ko-KR" sz="12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공유 아이콘 클릭</a:t>
            </a:r>
            <a:endParaRPr lang="en-US" altLang="ko-KR" sz="12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사용자에게 </a:t>
            </a:r>
            <a:r>
              <a:rPr lang="ko-KR" altLang="en-US" sz="1200" b="1" dirty="0"/>
              <a:t>부여할 권한과 해당하는 사용자를 지정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보기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최소 권한으로 데이터를 조회하고 간단한 속성만 확인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읽기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보기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데이터를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열기</a:t>
            </a:r>
            <a:r>
              <a:rPr lang="en-US" altLang="ko-KR" sz="1200" b="1" dirty="0"/>
              <a:t>“ </a:t>
            </a:r>
            <a:r>
              <a:rPr lang="ko-KR" altLang="en-US" sz="1200" b="1" dirty="0"/>
              <a:t>하여 세부 메뉴들도 탐색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편집할 수 있음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읽기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데이터의 속성 수정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 잠금 설정 등 대부분의 편집이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관리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편집할 수 있음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데이터에 대한 다른 사용자의 접근 권한 설정 기능이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b="1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200" b="1" dirty="0"/>
              <a:t>공유 클릭</a:t>
            </a:r>
            <a:endParaRPr lang="en-US" altLang="ko-KR" sz="12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6282" y="79021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97869" y="10647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16843" y="1636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19066" y="3119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아이콘 클릭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46729" y="79251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769" y="111760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78438" y="93345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37113" y="19352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56152" y="296750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5680" y="456669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소유자 변경을 하지 </a:t>
            </a:r>
            <a:r>
              <a:rPr lang="ko-KR" altLang="en-US" sz="1100" b="1" dirty="0" err="1" smtClean="0"/>
              <a:t>않을거라면</a:t>
            </a:r>
            <a:r>
              <a:rPr lang="ko-KR" altLang="en-US" sz="1100" b="1" dirty="0" smtClean="0"/>
              <a:t> 체크하지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114198" y="80068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63860" y="129374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53012" y="190731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62531" y="37682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77970" y="74362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84744" y="126005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90619" y="100470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02303" y="11799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0455" y="861367"/>
            <a:ext cx="140575" cy="1171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75509" y="12035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67225" y="245677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6784"/>
            <a:ext cx="465781" cy="2519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17643" y="373504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28636" y="61977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88754" y="85550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89955" y="1382427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41867" y="1858213"/>
            <a:ext cx="546131" cy="54395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7307" y="177323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08374" y="2593522"/>
            <a:ext cx="243715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22738" y="2390245"/>
            <a:ext cx="288001" cy="2908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3468" y="4118017"/>
            <a:ext cx="288001" cy="2908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906483" cy="253637"/>
          </a:xfrm>
          <a:prstGeom prst="roundRect">
            <a:avLst>
              <a:gd name="adj" fmla="val 3841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47837" y="2804086"/>
            <a:ext cx="288001" cy="2908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439" y="3160258"/>
            <a:ext cx="5998226" cy="3198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841051" y="3768398"/>
            <a:ext cx="2798614" cy="2362895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398267" y="3624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끝을 클릭해 드래그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55545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808702" y="148267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41642" y="1280160"/>
            <a:ext cx="1586532" cy="4436401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46783" y="11118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8734" y="250316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72" y="2193440"/>
            <a:ext cx="5962659" cy="3235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61447" y="231921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5886" y="183645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48960" y="90645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37675" y="272952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컬렉션 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330738" y="2936889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79560" y="124464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47607" y="1290122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09" y="3569356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7909" y="4436533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361758" y="425835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95063" y="65012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00989" y="62120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0750" y="100989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92627" y="335695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en-US" altLang="ko-KR" sz="1100" b="1" dirty="0" smtClean="0"/>
              <a:t>6W Tag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옵션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막대형 차트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ko-KR" altLang="en-US" sz="1100" b="1" dirty="0" smtClean="0"/>
              <a:t>원형 </a:t>
            </a:r>
            <a:r>
              <a:rPr lang="ko-KR" altLang="en-US" sz="1100" b="1" dirty="0"/>
              <a:t>차트 </a:t>
            </a:r>
            <a:r>
              <a:rPr lang="ko-KR" altLang="en-US" sz="1100" b="1" dirty="0" smtClean="0"/>
              <a:t>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8740" y="842564"/>
            <a:ext cx="130387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3" y="5919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19640"/>
            <a:ext cx="103264" cy="20278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1773437" y="2520557"/>
            <a:ext cx="2573828" cy="2027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57" y="2376821"/>
            <a:ext cx="1503117" cy="156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63837" y="2392710"/>
            <a:ext cx="96050" cy="1257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5794" y="220607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148243" y="2385630"/>
            <a:ext cx="78546" cy="13906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09858" y="217699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84138" y="2381095"/>
            <a:ext cx="129531" cy="13854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08672" y="2382012"/>
            <a:ext cx="129531" cy="13854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98832" y="21623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716695" y="21623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결제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간 데이터 이동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77172" y="1330329"/>
            <a:ext cx="269753" cy="269753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6" y="1679093"/>
            <a:ext cx="386879" cy="151822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212090" y="1495041"/>
            <a:ext cx="269753" cy="269753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" name="꺾인 연결선 3"/>
          <p:cNvCxnSpPr>
            <a:stCxn id="11" idx="2"/>
            <a:endCxn id="13" idx="3"/>
          </p:cNvCxnSpPr>
          <p:nvPr/>
        </p:nvCxnSpPr>
        <p:spPr>
          <a:xfrm rot="16200000" flipH="1">
            <a:off x="3249376" y="2140223"/>
            <a:ext cx="537158" cy="213096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75822" y="2443302"/>
            <a:ext cx="296727" cy="29672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47764" y="3091415"/>
            <a:ext cx="296727" cy="29672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관리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멤버 추가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지정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12769" y="6049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56583" y="2036610"/>
            <a:ext cx="386879" cy="151822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471700" y="187016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783" y="2030780"/>
            <a:ext cx="4665696" cy="28147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78161" y="2784109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135782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60949" y="3523944"/>
            <a:ext cx="277367" cy="163893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99628" y="26125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65780" y="296639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867124" y="336584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원래대로 돌리기 위해 전체화면 종료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8992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33023" y="128780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747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90573" y="128780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62969" y="305287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85506" y="259132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9305" y="1093557"/>
            <a:ext cx="243082" cy="21717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392" y="96893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2295" y="403690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92295" y="452681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3246" y="527791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88239" y="6079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5648" y="177490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026842" y="206290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23199" y="317776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2" y="4937063"/>
            <a:ext cx="462187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0441" y="484776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Management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(1/7)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75769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76" y="101775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26582"/>
            <a:ext cx="1668342" cy="17270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75769" y="13809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46918" y="809645"/>
            <a:ext cx="338882" cy="32260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8194" y="6927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037" y="2174787"/>
            <a:ext cx="343513" cy="42919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4536" y="203078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결재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(1/7)</a:t>
            </a:r>
          </a:p>
        </p:txBody>
      </p:sp>
      <p:sp>
        <p:nvSpPr>
          <p:cNvPr id="19" name="타원 18"/>
          <p:cNvSpPr/>
          <p:nvPr/>
        </p:nvSpPr>
        <p:spPr>
          <a:xfrm>
            <a:off x="2405997" y="167566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8213" y="3421496"/>
            <a:ext cx="2482319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6531" y="323138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3477" y="358787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4359" y="288325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2896" y="610747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r>
              <a:rPr lang="en-US" altLang="ko-KR" sz="1100" dirty="0" smtClean="0"/>
              <a:t>1-1</a:t>
            </a:r>
            <a:r>
              <a:rPr lang="en-US" altLang="ko-KR" sz="1100" dirty="0"/>
              <a:t>. </a:t>
            </a:r>
            <a:r>
              <a:rPr lang="ko-KR" altLang="en-US" sz="1100" dirty="0"/>
              <a:t>결재에 대한 상세 설정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결재 라인 기본 용도 </a:t>
            </a:r>
            <a:r>
              <a:rPr lang="en-US" altLang="ko-KR" sz="1100" dirty="0"/>
              <a:t>: </a:t>
            </a:r>
            <a:r>
              <a:rPr lang="ko-KR" altLang="en-US" sz="1100" dirty="0"/>
              <a:t>작업 </a:t>
            </a:r>
            <a:r>
              <a:rPr lang="en-US" altLang="ko-KR" sz="1100" dirty="0"/>
              <a:t>tab</a:t>
            </a:r>
            <a:r>
              <a:rPr lang="ko-KR" altLang="en-US" sz="1100" dirty="0"/>
              <a:t>의 예상 작업에 대한 지정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표준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승인</a:t>
            </a:r>
            <a:r>
              <a:rPr lang="en-US" altLang="ko-KR" sz="1100" dirty="0"/>
              <a:t>/</a:t>
            </a:r>
            <a:r>
              <a:rPr lang="ko-KR" altLang="en-US" sz="1100" dirty="0"/>
              <a:t>코멘트</a:t>
            </a:r>
            <a:r>
              <a:rPr lang="en-US" altLang="ko-KR" sz="1100" dirty="0"/>
              <a:t>/</a:t>
            </a:r>
            <a:r>
              <a:rPr lang="ko-KR" altLang="en-US" sz="1100" dirty="0"/>
              <a:t>알림을 할당 가능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승인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승인을 할당 가능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검토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코멘트를 할당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결재 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결재 라인 소유자에게 알림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</a:t>
            </a:r>
            <a:r>
              <a:rPr lang="ko-KR" altLang="en-US" sz="1100" dirty="0" err="1"/>
              <a:t>요청자에게</a:t>
            </a:r>
            <a:r>
              <a:rPr lang="ko-KR" altLang="en-US" sz="1100" dirty="0"/>
              <a:t> 통지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연결된 개체 승격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콘텐츠의 성숙도를 진행시킴</a:t>
            </a:r>
            <a:r>
              <a:rPr lang="en-US" altLang="ko-KR" sz="110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171450" indent="-171450"/>
            <a:r>
              <a:rPr lang="ko-KR" altLang="en-US" sz="1100" b="1" dirty="0"/>
              <a:t>즉시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반려 시 즉각 중지됨</a:t>
            </a:r>
            <a:r>
              <a:rPr lang="en-US" altLang="ko-KR" sz="1100" dirty="0"/>
              <a:t>.</a:t>
            </a:r>
          </a:p>
          <a:p>
            <a:pPr marL="171450" indent="-171450"/>
            <a:r>
              <a:rPr lang="ko-KR" altLang="en-US" sz="1100" b="1" dirty="0"/>
              <a:t>지연됨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반려 시 현재 진행 중인 다른 작업이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반려된 후 중지됨</a:t>
            </a:r>
            <a:r>
              <a:rPr lang="en-US" altLang="ko-KR" sz="11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617618" cy="1341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43905" y="34756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11235</TotalTime>
  <Words>3583</Words>
  <Application>Microsoft Office PowerPoint</Application>
  <PresentationFormat>사용자 지정</PresentationFormat>
  <Paragraphs>1182</Paragraphs>
  <Slides>113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113</vt:i4>
      </vt:variant>
    </vt:vector>
  </HeadingPairs>
  <TitlesOfParts>
    <vt:vector size="122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제목 미정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테크빌PLM_사용자매뉴얼_공통기능_20231115_V03_TEST2</dc:title>
  <dc:subject/>
  <dc:creator>Administrator</dc:creator>
  <dc:description/>
  <cp:lastModifiedBy>Administrator</cp:lastModifiedBy>
  <cp:revision>603</cp:revision>
  <dcterms:created xsi:type="dcterms:W3CDTF">2023-10-31T06:47:12Z</dcterms:created>
  <dcterms:modified xsi:type="dcterms:W3CDTF">2023-11-29T01:05:43Z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rom_Folder_Id">
    <vt:lpwstr>16919.4372.47485.38457</vt:lpwstr>
  </property>
  <property fmtid="{D5CDD505-2E9C-101B-9397-08002B2CF9AE}" pid="3" name="Enovia_Object_Id">
    <vt:lpwstr>([MS Powerpoint Document;DOC-R1132102017217-0000115;A])</vt:lpwstr>
  </property>
  <property fmtid="{D5CDD505-2E9C-101B-9397-08002B2CF9AE}" pid="4" name="ExternalURL">
    <vt:lpwstr/>
  </property>
</Properties>
</file>